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1"/>
  </p:notesMasterIdLst>
  <p:sldIdLst>
    <p:sldId id="268" r:id="rId2"/>
    <p:sldId id="285" r:id="rId3"/>
    <p:sldId id="267" r:id="rId4"/>
    <p:sldId id="257" r:id="rId5"/>
    <p:sldId id="291" r:id="rId6"/>
    <p:sldId id="290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80" r:id="rId15"/>
    <p:sldId id="265" r:id="rId16"/>
    <p:sldId id="266" r:id="rId17"/>
    <p:sldId id="270" r:id="rId18"/>
    <p:sldId id="271" r:id="rId19"/>
    <p:sldId id="272" r:id="rId20"/>
    <p:sldId id="273" r:id="rId21"/>
    <p:sldId id="274" r:id="rId22"/>
    <p:sldId id="275" r:id="rId23"/>
    <p:sldId id="282" r:id="rId24"/>
    <p:sldId id="286" r:id="rId25"/>
    <p:sldId id="287" r:id="rId26"/>
    <p:sldId id="288" r:id="rId27"/>
    <p:sldId id="276" r:id="rId28"/>
    <p:sldId id="277" r:id="rId29"/>
    <p:sldId id="279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FA76C902-F160-CB4A-AD0B-72AF59FE0008}">
          <p14:sldIdLst>
            <p14:sldId id="268"/>
          </p14:sldIdLst>
        </p14:section>
        <p14:section name="Zusammenfassungsabschnitt" id="{EE751A0A-2E85-E749-A350-6D50E45B5CD4}">
          <p14:sldIdLst>
            <p14:sldId id="285"/>
          </p14:sldIdLst>
        </p14:section>
        <p14:section name="Problem und Ausgangsstellung" id="{CA0EBFBE-5403-214F-BC54-965647182F93}">
          <p14:sldIdLst>
            <p14:sldId id="267"/>
          </p14:sldIdLst>
        </p14:section>
        <p14:section name="Garden-Spot Modal einbinden" id="{B572E50A-4A35-2C40-B1FC-C50500DE3DB5}">
          <p14:sldIdLst>
            <p14:sldId id="257"/>
            <p14:sldId id="291"/>
            <p14:sldId id="290"/>
            <p14:sldId id="258"/>
            <p14:sldId id="259"/>
            <p14:sldId id="260"/>
            <p14:sldId id="261"/>
            <p14:sldId id="262"/>
            <p14:sldId id="263"/>
            <p14:sldId id="264"/>
            <p14:sldId id="280"/>
            <p14:sldId id="265"/>
            <p14:sldId id="266"/>
            <p14:sldId id="270"/>
            <p14:sldId id="271"/>
            <p14:sldId id="272"/>
            <p14:sldId id="273"/>
            <p14:sldId id="274"/>
            <p14:sldId id="275"/>
          </p14:sldIdLst>
        </p14:section>
        <p14:section name="Demo" id="{98495043-F658-0743-BB9D-7C017385E4C2}">
          <p14:sldIdLst>
            <p14:sldId id="282"/>
          </p14:sldIdLst>
        </p14:section>
        <p14:section name="Vorgehen bei der Entwicklung" id="{2B062591-40FF-8046-A3BF-15F31D7327FF}">
          <p14:sldIdLst>
            <p14:sldId id="286"/>
            <p14:sldId id="287"/>
            <p14:sldId id="288"/>
          </p14:sldIdLst>
        </p14:section>
        <p14:section name="Hindernisse/Erkenntnisse" id="{25E62561-D22D-FE4E-B6F7-D90AF9F693D4}">
          <p14:sldIdLst>
            <p14:sldId id="276"/>
            <p14:sldId id="277"/>
            <p14:sldId id="27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351" autoAdjust="0"/>
    <p:restoredTop sz="94703"/>
  </p:normalViewPr>
  <p:slideViewPr>
    <p:cSldViewPr snapToGrid="0">
      <p:cViewPr varScale="1">
        <p:scale>
          <a:sx n="128" d="100"/>
          <a:sy n="128" d="100"/>
        </p:scale>
        <p:origin x="37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AEEB94-E6BD-E34D-A265-36FF762BA3CA}" type="datetimeFigureOut">
              <a:rPr lang="de-DE" smtClean="0"/>
              <a:t>02.06.25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5D937F-28F8-1E4A-8DAE-52C391C1CA4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99300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5D937F-28F8-1E4A-8DAE-52C391C1CA4A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068546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5D937F-28F8-1E4A-8DAE-52C391C1CA4A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595575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5F3B84-AAF1-17B8-E2F6-0C2E11D4DA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E20A0AEA-0E92-E729-3CA3-E9D4679C99F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F5931459-60D4-70D3-D2A0-ADF6472D6A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3E2E4DF-7CA8-EF54-EED0-DAE5A88042F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5D937F-28F8-1E4A-8DAE-52C391C1CA4A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52112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8A0B34-B8DB-2870-BC9F-06EF5D57B6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A02E3E6F-49D7-BAE9-CDE8-2F563E33A92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85C2C099-76B1-4C9A-D2E5-EEAA34CD79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5865435-3DB5-4EF8-71B0-78888DE8AC3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5D937F-28F8-1E4A-8DAE-52C391C1CA4A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758868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65836D-12D8-BFAC-2EB4-D49B182E83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F737A40C-4981-7120-DFB0-E6981A744A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F9B63F7B-44C0-00FC-AB2B-66F5851DA6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572F5F6-B818-3D2D-BF16-63563EE616E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5D937F-28F8-1E4A-8DAE-52C391C1CA4A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573361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220F43-6675-CD42-6EF7-B9DB21B1D6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B765B9E8-E01D-3E94-A58B-FD6F2160D4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EA55CA64-BF7A-0A42-6940-E6D7DDC621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38C8439-2F2D-6590-C63E-CA253EA185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5D937F-28F8-1E4A-8DAE-52C391C1CA4A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752967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F18AA-E1B9-1F4F-8CAD-448050242E53}" type="datetimeFigureOut">
              <a:rPr lang="de-DE" smtClean="0"/>
              <a:t>02.06.25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CDE0B-9225-6940-9D46-59FBAC825E3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050538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F18AA-E1B9-1F4F-8CAD-448050242E53}" type="datetimeFigureOut">
              <a:rPr lang="de-DE" smtClean="0"/>
              <a:t>02.06.25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CDE0B-9225-6940-9D46-59FBAC825E3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001183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F18AA-E1B9-1F4F-8CAD-448050242E53}" type="datetimeFigureOut">
              <a:rPr lang="de-DE" smtClean="0"/>
              <a:t>02.06.25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CDE0B-9225-6940-9D46-59FBAC825E3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682539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F18AA-E1B9-1F4F-8CAD-448050242E53}" type="datetimeFigureOut">
              <a:rPr lang="de-DE" smtClean="0"/>
              <a:t>02.06.25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CDE0B-9225-6940-9D46-59FBAC825E3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470645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shade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shade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shade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F18AA-E1B9-1F4F-8CAD-448050242E53}" type="datetimeFigureOut">
              <a:rPr lang="de-DE" smtClean="0"/>
              <a:t>02.06.25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CDE0B-9225-6940-9D46-59FBAC825E3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690739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F18AA-E1B9-1F4F-8CAD-448050242E53}" type="datetimeFigureOut">
              <a:rPr lang="de-DE" smtClean="0"/>
              <a:t>02.06.25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CDE0B-9225-6940-9D46-59FBAC825E3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396339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F18AA-E1B9-1F4F-8CAD-448050242E53}" type="datetimeFigureOut">
              <a:rPr lang="de-DE" smtClean="0"/>
              <a:t>02.06.25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CDE0B-9225-6940-9D46-59FBAC825E3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585392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F18AA-E1B9-1F4F-8CAD-448050242E53}" type="datetimeFigureOut">
              <a:rPr lang="de-DE" smtClean="0"/>
              <a:t>02.06.25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CDE0B-9225-6940-9D46-59FBAC825E3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501099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F18AA-E1B9-1F4F-8CAD-448050242E53}" type="datetimeFigureOut">
              <a:rPr lang="de-DE" smtClean="0"/>
              <a:t>02.06.25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CDE0B-9225-6940-9D46-59FBAC825E3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474177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F18AA-E1B9-1F4F-8CAD-448050242E53}" type="datetimeFigureOut">
              <a:rPr lang="de-DE" smtClean="0"/>
              <a:t>02.06.25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CDE0B-9225-6940-9D46-59FBAC825E3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664810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F18AA-E1B9-1F4F-8CAD-448050242E53}" type="datetimeFigureOut">
              <a:rPr lang="de-DE" smtClean="0"/>
              <a:t>02.06.25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CDE0B-9225-6940-9D46-59FBAC825E3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077279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D64F18AA-E1B9-1F4F-8CAD-448050242E53}" type="datetimeFigureOut">
              <a:rPr lang="de-DE" smtClean="0"/>
              <a:t>02.06.25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540CDE0B-9225-6940-9D46-59FBAC825E3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3843306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4.xml"/><Relationship Id="rId3" Type="http://schemas.openxmlformats.org/officeDocument/2006/relationships/image" Target="../media/image3.emf"/><Relationship Id="rId7" Type="http://schemas.openxmlformats.org/officeDocument/2006/relationships/slide" Target="slide3.xml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emf"/><Relationship Id="rId11" Type="http://schemas.openxmlformats.org/officeDocument/2006/relationships/slide" Target="slide27.xml"/><Relationship Id="rId5" Type="http://schemas.openxmlformats.org/officeDocument/2006/relationships/image" Target="../media/image5.emf"/><Relationship Id="rId10" Type="http://schemas.openxmlformats.org/officeDocument/2006/relationships/slide" Target="slide24.xml"/><Relationship Id="rId4" Type="http://schemas.openxmlformats.org/officeDocument/2006/relationships/image" Target="../media/image4.emf"/><Relationship Id="rId9" Type="http://schemas.openxmlformats.org/officeDocument/2006/relationships/slide" Target="slide2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Ein Bild, das Zeichnung, Grün, Design enthält.&#10;&#10;KI-generierte Inhalte können fehlerhaft sein.">
            <a:extLst>
              <a:ext uri="{FF2B5EF4-FFF2-40B4-BE49-F238E27FC236}">
                <a16:creationId xmlns:a16="http://schemas.microsoft.com/office/drawing/2014/main" id="{ED338DB0-7A41-9188-900A-20731E85AA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2216" y="475488"/>
            <a:ext cx="5687568" cy="5687568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238BBE6E-97C1-131C-FB96-9327DD668FEC}"/>
              </a:ext>
            </a:extLst>
          </p:cNvPr>
          <p:cNvSpPr txBox="1"/>
          <p:nvPr/>
        </p:nvSpPr>
        <p:spPr>
          <a:xfrm>
            <a:off x="3374136" y="5701391"/>
            <a:ext cx="5687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/>
              <a:t>von Maximilian </a:t>
            </a:r>
            <a:r>
              <a:rPr lang="de-DE" sz="2400" b="1" dirty="0" err="1"/>
              <a:t>Seible</a:t>
            </a:r>
            <a:r>
              <a:rPr lang="de-DE" sz="2400" b="1" dirty="0"/>
              <a:t> &amp; Julian Stengele</a:t>
            </a:r>
          </a:p>
        </p:txBody>
      </p:sp>
    </p:spTree>
    <p:extLst>
      <p:ext uri="{BB962C8B-B14F-4D97-AF65-F5344CB8AC3E}">
        <p14:creationId xmlns:p14="http://schemas.microsoft.com/office/powerpoint/2010/main" val="30041393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E359A06-29AA-D7D5-80BA-5A01FDFCA2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B7E9F42-F2B3-30C0-6AEB-84B2E1CD1B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5576887"/>
            <a:ext cx="10911840" cy="640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dirty="0"/>
              <a:t>Confirm Button</a:t>
            </a:r>
          </a:p>
        </p:txBody>
      </p:sp>
      <p:pic>
        <p:nvPicPr>
          <p:cNvPr id="4" name="Grafik 3" descr="Ein Bild, das Text, Screenshot enthält.&#10;&#10;KI-generierte Inhalte können fehlerhaft sein.">
            <a:extLst>
              <a:ext uri="{FF2B5EF4-FFF2-40B4-BE49-F238E27FC236}">
                <a16:creationId xmlns:a16="http://schemas.microsoft.com/office/drawing/2014/main" id="{F7D432FA-45C7-7AD9-1D55-3959CD8AC0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920" y="1447707"/>
            <a:ext cx="10908000" cy="3962586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CFC88A92-C82B-3BAE-F148-ED860688E1E5}"/>
              </a:ext>
            </a:extLst>
          </p:cNvPr>
          <p:cNvSpPr/>
          <p:nvPr/>
        </p:nvSpPr>
        <p:spPr>
          <a:xfrm>
            <a:off x="10647680" y="1447707"/>
            <a:ext cx="1066800" cy="45221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341672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7B897CA-25A1-1F9F-1371-E05A64BAC4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BFA5AEC-936B-7C39-6A0E-0B238B0AA8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5576887"/>
            <a:ext cx="10911840" cy="640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dirty="0"/>
              <a:t>Suchleiste</a:t>
            </a:r>
          </a:p>
        </p:txBody>
      </p:sp>
      <p:pic>
        <p:nvPicPr>
          <p:cNvPr id="4" name="Grafik 3" descr="Ein Bild, das Text, Computer, Software, Multimedia enthält.&#10;&#10;KI-generierte Inhalte können fehlerhaft sein.">
            <a:extLst>
              <a:ext uri="{FF2B5EF4-FFF2-40B4-BE49-F238E27FC236}">
                <a16:creationId xmlns:a16="http://schemas.microsoft.com/office/drawing/2014/main" id="{567B7ADC-51B3-A8D4-644C-6BD1127022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920" y="1318100"/>
            <a:ext cx="10908000" cy="4221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0814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E7030D5-1876-2074-E26C-21F7E56B8D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7F8B37D-20C2-C35A-5998-0C7B33AD59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5576887"/>
            <a:ext cx="10911840" cy="640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dirty="0" err="1"/>
              <a:t>Dorpdown</a:t>
            </a:r>
            <a:endParaRPr lang="en-US" sz="3200" dirty="0"/>
          </a:p>
        </p:txBody>
      </p:sp>
      <p:pic>
        <p:nvPicPr>
          <p:cNvPr id="7" name="Grafik 6" descr="Ein Bild, das Text, Screenshot, Computer, Software enthält.&#10;&#10;KI-generierte Inhalte können fehlerhaft sein.">
            <a:extLst>
              <a:ext uri="{FF2B5EF4-FFF2-40B4-BE49-F238E27FC236}">
                <a16:creationId xmlns:a16="http://schemas.microsoft.com/office/drawing/2014/main" id="{DA938808-41B5-6899-EE59-51438E111E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6000" y="89960"/>
            <a:ext cx="8280000" cy="5486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4596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BE3E9C3-744C-E84A-948F-CA5EEBFA6A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D4E2631-B1DD-1EFF-50D9-7C103EF24E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5576887"/>
            <a:ext cx="10911840" cy="640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de-DE" sz="3200" dirty="0"/>
              <a:t>Meine Pflanzen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EB708FC-8F7B-965B-0241-A8E7A04840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6000" y="89545"/>
            <a:ext cx="8460000" cy="5487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528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E9AE4C7-115B-17CC-C2A5-03CD0B1E62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30DC5F-4298-F322-EF91-03BF316C1A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5576887"/>
            <a:ext cx="10911840" cy="640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dirty="0"/>
              <a:t>Delete-Button</a:t>
            </a:r>
          </a:p>
        </p:txBody>
      </p:sp>
      <p:pic>
        <p:nvPicPr>
          <p:cNvPr id="5" name="Grafik 4" descr="Ein Bild, das Text, Schrift, Screenshot enthält.&#10;&#10;KI-generierte Inhalte können fehlerhaft sein.">
            <a:extLst>
              <a:ext uri="{FF2B5EF4-FFF2-40B4-BE49-F238E27FC236}">
                <a16:creationId xmlns:a16="http://schemas.microsoft.com/office/drawing/2014/main" id="{2BE2A4FC-2A6F-26A1-1A69-25C14FD26D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920" y="2265162"/>
            <a:ext cx="10908000" cy="331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879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67045FE-42DB-1307-3157-75560C7B72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97CDCA-AEED-918C-581A-ACFF9E842D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5576887"/>
            <a:ext cx="10911840" cy="640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de-DE" sz="3200" dirty="0"/>
              <a:t>Pflanze hinzufügen</a:t>
            </a:r>
          </a:p>
        </p:txBody>
      </p:sp>
      <p:pic>
        <p:nvPicPr>
          <p:cNvPr id="4" name="Grafik 3" descr="Ein Bild, das Text, Schrift, Software, Multimedia-Software enthält.&#10;&#10;KI-generierte Inhalte können fehlerhaft sein.">
            <a:extLst>
              <a:ext uri="{FF2B5EF4-FFF2-40B4-BE49-F238E27FC236}">
                <a16:creationId xmlns:a16="http://schemas.microsoft.com/office/drawing/2014/main" id="{0314A356-22C8-98BD-CA12-DA9DF6DB5E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80" y="2126943"/>
            <a:ext cx="10908000" cy="2604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3669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EA43202-E5C1-0458-C1A6-1FEAEC7EDD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61A0BB-141B-B130-1B22-18201EE1B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5576887"/>
            <a:ext cx="10911840" cy="640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de-DE" sz="3200" dirty="0"/>
              <a:t>Gespeicherte Pflanze bearbeiten </a:t>
            </a:r>
          </a:p>
        </p:txBody>
      </p:sp>
      <p:pic>
        <p:nvPicPr>
          <p:cNvPr id="4" name="Grafik 3" descr="Ein Bild, das Text, Screenshot, Computer, Software enthält.&#10;&#10;KI-generierte Inhalte können fehlerhaft sein.">
            <a:extLst>
              <a:ext uri="{FF2B5EF4-FFF2-40B4-BE49-F238E27FC236}">
                <a16:creationId xmlns:a16="http://schemas.microsoft.com/office/drawing/2014/main" id="{F86DD7EA-8F9C-34B0-A284-E24580728B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1115" y="234346"/>
            <a:ext cx="8389769" cy="5342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9270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EA43202-E5C1-0458-C1A6-1FEAEC7EDD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61A0BB-141B-B130-1B22-18201EE1B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5830256"/>
            <a:ext cx="10911840" cy="640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dirty="0"/>
              <a:t>Backend-Aufbau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2CD01B9B-D6EF-FBC6-F6BD-8928490E84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3774" y="493775"/>
            <a:ext cx="3304449" cy="5216185"/>
          </a:xfrm>
          <a:prstGeom prst="rect">
            <a:avLst/>
          </a:prstGeom>
          <a:ln w="76200">
            <a:solidFill>
              <a:schemeClr val="tx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2729381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EA43202-E5C1-0458-C1A6-1FEAEC7EDD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61A0BB-141B-B130-1B22-18201EE1B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5830256"/>
            <a:ext cx="10911840" cy="640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dirty="0"/>
              <a:t>User-</a:t>
            </a:r>
            <a:r>
              <a:rPr lang="en-US" sz="3200" dirty="0" err="1"/>
              <a:t>Klasse</a:t>
            </a:r>
            <a:endParaRPr lang="en-US" sz="3200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8F232396-CDF9-AE37-F91B-86184032A0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844" y="1486807"/>
            <a:ext cx="5982535" cy="3372321"/>
          </a:xfrm>
          <a:prstGeom prst="rect">
            <a:avLst/>
          </a:prstGeom>
          <a:ln w="76200">
            <a:solidFill>
              <a:schemeClr val="tx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1269149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EA43202-E5C1-0458-C1A6-1FEAEC7EDD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61A0BB-141B-B130-1B22-18201EE1B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5830256"/>
            <a:ext cx="10911840" cy="640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dirty="0" err="1"/>
              <a:t>GardenSpot-Klasse</a:t>
            </a:r>
            <a:endParaRPr lang="en-US" sz="320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88A7974-96B7-1352-24BB-E3A63298B7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9071" y="951042"/>
            <a:ext cx="7454575" cy="4491530"/>
          </a:xfrm>
          <a:prstGeom prst="rect">
            <a:avLst/>
          </a:prstGeom>
          <a:ln w="76200">
            <a:solidFill>
              <a:schemeClr val="tx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691970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6AD5B3-A535-570C-F523-4C6DB9DC32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/>
              <a:t>Agenda</a:t>
            </a:r>
          </a:p>
        </p:txBody>
      </p:sp>
      <mc:AlternateContent xmlns:mc="http://schemas.openxmlformats.org/markup-compatibility/2006">
        <mc:Choice xmlns:psuz="http://schemas.microsoft.com/office/powerpoint/2016/summaryzoom" Requires="psuz">
          <p:graphicFrame>
            <p:nvGraphicFramePr>
              <p:cNvPr id="5" name="Zusammenfassungszoom 4">
                <a:extLst>
                  <a:ext uri="{FF2B5EF4-FFF2-40B4-BE49-F238E27FC236}">
                    <a16:creationId xmlns:a16="http://schemas.microsoft.com/office/drawing/2014/main" id="{74A1AF7B-8060-E66F-4474-F601E5789AD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16506257"/>
                  </p:ext>
                </p:extLst>
              </p:nvPr>
            </p:nvGraphicFramePr>
            <p:xfrm>
              <a:off x="0" y="1421296"/>
              <a:ext cx="12192000" cy="5436703"/>
            </p:xfrm>
            <a:graphic>
              <a:graphicData uri="http://schemas.microsoft.com/office/powerpoint/2016/summaryzoom">
                <psuz:summaryZm>
                  <psuz:summaryZmObj sectionId="{CA0EBFBE-5403-214F-BC54-965647182F93}" offsetFactorX="-3074" offsetFactorY="-15698">
                    <psuz:zmPr id="{EE3A52AD-1C6B-E74A-8661-C33D1DDF64C1}" imageType="cover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360000" y="269392"/>
                          <a:ext cx="3657600" cy="20574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B572E50A-4A35-2C40-B1FC-C50500DE3DB5}" offsetFactorX="-52690" offsetFactorY="107691">
                    <psuz:zmPr id="{3E351D6D-5860-FE42-A784-34F3167EBC28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2340000" y="2808000"/>
                          <a:ext cx="3657600" cy="20574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98495043-F658-0743-BB9D-7C017385E4C2}" offsetFactorX="-103750" offsetFactorY="-15698">
                    <psuz:zmPr id="{0DAA8761-ACFE-0547-96CB-D073216C931E}" imageType="cover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4267200" y="269392"/>
                          <a:ext cx="3657600" cy="20574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2B062591-40FF-8046-A3BF-15F31D7327FF}" offsetFactorX="157359" offsetFactorY="1024">
                    <psuz:zmPr id="{5A71F964-956D-494A-9C4E-3B19ED7235EF}" imageType="cover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6228000" y="2808000"/>
                          <a:ext cx="3657600" cy="20574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25E62561-D22D-FE4E-B6F7-D90AF9F693D4}" offsetFactorX="106759" offsetFactorY="-122365">
                    <psuz:zmPr id="{5A52B9EE-F3CD-554C-94BC-537C3E663B08}" imageType="cover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8172000" y="269392"/>
                          <a:ext cx="3657600" cy="20574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gridLayout/>
                </psuz:summaryZm>
              </a:graphicData>
            </a:graphic>
          </p:graphicFrame>
        </mc:Choice>
        <mc:Fallback>
          <p:grpSp>
            <p:nvGrpSpPr>
              <p:cNvPr id="5" name="Zusammenfassungszoom 4">
                <a:extLst>
                  <a:ext uri="{FF2B5EF4-FFF2-40B4-BE49-F238E27FC236}">
                    <a16:creationId xmlns:a16="http://schemas.microsoft.com/office/drawing/2014/main" id="{74A1AF7B-8060-E66F-4474-F601E5789AD9}"/>
                  </a:ext>
                </a:extLst>
              </p:cNvPr>
              <p:cNvGrpSpPr>
                <a:grpSpLocks noGrp="1" noUngrp="1" noRot="1" noChangeAspect="1" noMove="1" noResize="1"/>
              </p:cNvGrpSpPr>
              <p:nvPr/>
            </p:nvGrpSpPr>
            <p:grpSpPr>
              <a:xfrm>
                <a:off x="0" y="1421296"/>
                <a:ext cx="12192000" cy="5436703"/>
                <a:chOff x="0" y="1421296"/>
                <a:chExt cx="12192000" cy="5436703"/>
              </a:xfrm>
            </p:grpSpPr>
            <p:pic>
              <p:nvPicPr>
                <p:cNvPr id="16" name="Grafik 16">
                  <a:hlinkClick r:id="rId7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360000" y="1690688"/>
                  <a:ext cx="3657600" cy="20574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17" name="Grafik 17">
                  <a:hlinkClick r:id="rId8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340000" y="4229296"/>
                  <a:ext cx="3657600" cy="20574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18" name="Grafik 18">
                  <a:hlinkClick r:id="rId9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267200" y="1690688"/>
                  <a:ext cx="3657600" cy="20574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19" name="Grafik 19">
                  <a:hlinkClick r:id="rId10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228000" y="4229296"/>
                  <a:ext cx="3657600" cy="20574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20" name="Grafik 20">
                  <a:hlinkClick r:id="rId11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172000" y="1690688"/>
                  <a:ext cx="3657600" cy="20574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p:grpSp>
        </mc:Fallback>
      </mc:AlternateContent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D790385A-6805-C6AF-E632-A8C21B62EDE3}"/>
              </a:ext>
            </a:extLst>
          </p:cNvPr>
          <p:cNvCxnSpPr>
            <a:cxnSpLocks/>
          </p:cNvCxnSpPr>
          <p:nvPr/>
        </p:nvCxnSpPr>
        <p:spPr>
          <a:xfrm>
            <a:off x="281608" y="3979878"/>
            <a:ext cx="11628783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11393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EA43202-E5C1-0458-C1A6-1FEAEC7EDD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61A0BB-141B-B130-1B22-18201EE1B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5830256"/>
            <a:ext cx="10911840" cy="640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dirty="0" err="1"/>
              <a:t>GardenSpotPlant-Klasse</a:t>
            </a:r>
            <a:endParaRPr lang="en-US" sz="3200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D12C272-8906-F2D2-662A-5C1CE15F2E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3854" y="456840"/>
            <a:ext cx="4644292" cy="5191132"/>
          </a:xfrm>
          <a:prstGeom prst="rect">
            <a:avLst/>
          </a:prstGeom>
          <a:ln w="76200">
            <a:solidFill>
              <a:schemeClr val="tx2">
                <a:lumMod val="9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2249842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EA43202-E5C1-0458-C1A6-1FEAEC7EDD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61A0BB-141B-B130-1B22-18201EE1B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5830256"/>
            <a:ext cx="10911840" cy="640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dirty="0" err="1"/>
              <a:t>Datenbank</a:t>
            </a:r>
            <a:r>
              <a:rPr lang="en-US" sz="3200" dirty="0"/>
              <a:t> Aufbau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E0E4AAF-994E-9909-F324-05EBB830FB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3265" y="461280"/>
            <a:ext cx="9305470" cy="126852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C9BF58FD-B757-A883-6783-04F8CE7A9E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8414" y="2050161"/>
            <a:ext cx="9835170" cy="1250965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8C4072BF-7C95-B5FA-68B8-D8C2F4D26C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3565" y="3556874"/>
            <a:ext cx="10893114" cy="2121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6874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EA43202-E5C1-0458-C1A6-1FEAEC7EDD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61A0BB-141B-B130-1B22-18201EE1B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5830256"/>
            <a:ext cx="10911840" cy="640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dirty="0"/>
              <a:t>Aufbau </a:t>
            </a:r>
            <a:r>
              <a:rPr lang="en-US" sz="3200" dirty="0" err="1"/>
              <a:t>App.tsx</a:t>
            </a:r>
            <a:r>
              <a:rPr lang="en-US" sz="3200" dirty="0"/>
              <a:t> </a:t>
            </a:r>
            <a:r>
              <a:rPr lang="en-US" sz="3200" dirty="0" err="1"/>
              <a:t>mit</a:t>
            </a:r>
            <a:r>
              <a:rPr lang="en-US" sz="3200" dirty="0"/>
              <a:t> Routen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4E83D222-FC46-D332-5569-7A413AA359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003" y="387663"/>
            <a:ext cx="5467716" cy="5163954"/>
          </a:xfrm>
          <a:prstGeom prst="rect">
            <a:avLst/>
          </a:prstGeom>
          <a:ln w="76200">
            <a:solidFill>
              <a:schemeClr val="tx2">
                <a:lumMod val="75000"/>
              </a:schemeClr>
            </a:solidFill>
          </a:ln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6800FAB1-7AA1-5EB2-8028-46A784516F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3487" y="2090398"/>
            <a:ext cx="3761445" cy="1951250"/>
          </a:xfrm>
          <a:prstGeom prst="rect">
            <a:avLst/>
          </a:prstGeom>
          <a:ln w="76200">
            <a:solidFill>
              <a:schemeClr val="tx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4810710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D8EE3F9-49B5-E0DC-BB94-45E5FD34FC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F60F07D-7594-4F07-B021-CF3C46E46E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818894"/>
            <a:ext cx="10911840" cy="640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b="1" dirty="0"/>
              <a:t>Demo</a:t>
            </a:r>
          </a:p>
        </p:txBody>
      </p:sp>
      <p:pic>
        <p:nvPicPr>
          <p:cNvPr id="4" name="Grafik 3" descr="Ein Bild, das Zeichnung, Grün, Design enthält.&#10;&#10;KI-generierte Inhalte können fehlerhaft sein.">
            <a:extLst>
              <a:ext uri="{FF2B5EF4-FFF2-40B4-BE49-F238E27FC236}">
                <a16:creationId xmlns:a16="http://schemas.microsoft.com/office/drawing/2014/main" id="{168600D6-B73A-FB9F-8B1B-0DEC7C25B8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6000" y="1138934"/>
            <a:ext cx="5940000" cy="59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876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EF85BF-960F-D77F-9122-9BE50F0FE0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7FBAB2A-7C17-599A-7B12-922A928E63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818894"/>
            <a:ext cx="10911840" cy="640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de-DE" sz="3200" b="1" noProof="0" dirty="0"/>
              <a:t>Vorgehen bei der Entwicklung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0C5CABD9-7345-3123-4656-943E6AC3B2AF}"/>
              </a:ext>
            </a:extLst>
          </p:cNvPr>
          <p:cNvSpPr txBox="1"/>
          <p:nvPr/>
        </p:nvSpPr>
        <p:spPr>
          <a:xfrm>
            <a:off x="640080" y="1832970"/>
            <a:ext cx="10911840" cy="4471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b="1" dirty="0">
                <a:sym typeface="Wingdings" panose="05000000000000000000" pitchFamily="2" charset="2"/>
              </a:rPr>
              <a:t>1. Anforderungsanalyse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b="1" dirty="0">
                <a:sym typeface="Wingdings" panose="05000000000000000000" pitchFamily="2" charset="2"/>
              </a:rPr>
              <a:t>Welches Problem wollen wir lösen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b="1" dirty="0">
                <a:sym typeface="Wingdings" panose="05000000000000000000" pitchFamily="2" charset="2"/>
              </a:rPr>
              <a:t>Welche Funktionen braucht die App</a:t>
            </a:r>
          </a:p>
          <a:p>
            <a:pPr lvl="1">
              <a:lnSpc>
                <a:spcPct val="150000"/>
              </a:lnSpc>
            </a:pPr>
            <a:endParaRPr lang="de-DE" sz="2400" b="1" dirty="0">
              <a:sym typeface="Wingdings" panose="05000000000000000000" pitchFamily="2" charset="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b="1" dirty="0">
                <a:sym typeface="Wingdings" panose="05000000000000000000" pitchFamily="2" charset="2"/>
              </a:rPr>
              <a:t>2. Technische Einarbeitung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b="1" dirty="0">
                <a:sym typeface="Wingdings" panose="05000000000000000000" pitchFamily="2" charset="2"/>
              </a:rPr>
              <a:t>Nutzung der </a:t>
            </a:r>
            <a:r>
              <a:rPr lang="de-DE" sz="2400" b="1" dirty="0" err="1">
                <a:sym typeface="Wingdings" panose="05000000000000000000" pitchFamily="2" charset="2"/>
              </a:rPr>
              <a:t>Api</a:t>
            </a:r>
            <a:r>
              <a:rPr lang="de-DE" sz="2400" b="1" dirty="0">
                <a:sym typeface="Wingdings" panose="05000000000000000000" pitchFamily="2" charset="2"/>
              </a:rPr>
              <a:t> (</a:t>
            </a:r>
            <a:r>
              <a:rPr lang="de-DE" sz="2400" b="1" dirty="0" err="1">
                <a:sym typeface="Wingdings" panose="05000000000000000000" pitchFamily="2" charset="2"/>
              </a:rPr>
              <a:t>Perenual</a:t>
            </a:r>
            <a:r>
              <a:rPr lang="de-DE" sz="2400" b="1" dirty="0">
                <a:sym typeface="Wingdings" panose="05000000000000000000" pitchFamily="2" charset="2"/>
              </a:rPr>
              <a:t> Plant)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b="1" dirty="0">
                <a:sym typeface="Wingdings" panose="05000000000000000000" pitchFamily="2" charset="2"/>
              </a:rPr>
              <a:t>Ionic React Framework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sz="2400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8409961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974CA7-C174-3EC3-9E06-C66064A053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AF5C89-DFD1-1D58-244B-E02E1269A2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818894"/>
            <a:ext cx="10911840" cy="640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de-DE" sz="3200" b="1" noProof="0" dirty="0"/>
              <a:t>Vorgehen bei der Entwicklung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71419ADA-0482-A18A-BDFD-CF3C12D90ED6}"/>
              </a:ext>
            </a:extLst>
          </p:cNvPr>
          <p:cNvSpPr txBox="1"/>
          <p:nvPr/>
        </p:nvSpPr>
        <p:spPr>
          <a:xfrm>
            <a:off x="640080" y="1832970"/>
            <a:ext cx="10911840" cy="4471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b="1" dirty="0">
                <a:sym typeface="Wingdings" panose="05000000000000000000" pitchFamily="2" charset="2"/>
              </a:rPr>
              <a:t>3. Frontend-Entwicklung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b="1" dirty="0">
                <a:sym typeface="Wingdings" panose="05000000000000000000" pitchFamily="2" charset="2"/>
              </a:rPr>
              <a:t>Gestaltung eines intuitiven Layouts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b="1" dirty="0">
                <a:sym typeface="Wingdings" panose="05000000000000000000" pitchFamily="2" charset="2"/>
              </a:rPr>
              <a:t>Modale Fenster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b="1" dirty="0">
                <a:sym typeface="Wingdings" panose="05000000000000000000" pitchFamily="2" charset="2"/>
              </a:rPr>
              <a:t>Konsistentes Design</a:t>
            </a:r>
          </a:p>
          <a:p>
            <a:pPr lvl="1">
              <a:lnSpc>
                <a:spcPct val="150000"/>
              </a:lnSpc>
            </a:pPr>
            <a:endParaRPr lang="de-DE" sz="2400" b="1" dirty="0">
              <a:sym typeface="Wingdings" panose="05000000000000000000" pitchFamily="2" charset="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b="1" dirty="0">
                <a:sym typeface="Wingdings" panose="05000000000000000000" pitchFamily="2" charset="2"/>
              </a:rPr>
              <a:t>4. Backend &amp; Datenbankanbindung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b="1" dirty="0">
                <a:sym typeface="Wingdings" panose="05000000000000000000" pitchFamily="2" charset="2"/>
              </a:rPr>
              <a:t>Verknüpfung von Frontend mit Backend &amp; Datenbank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b="1" dirty="0">
                <a:sym typeface="Wingdings" panose="05000000000000000000" pitchFamily="2" charset="2"/>
              </a:rPr>
              <a:t>Anzeige der Änderungen im Frontend</a:t>
            </a:r>
            <a:endParaRPr lang="de-DE" sz="2400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3678810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E01E31-C989-23A5-F57E-23C32CA529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365D95E-3001-2D49-409A-A2E7F8DBFA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818894"/>
            <a:ext cx="10911840" cy="640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de-DE" sz="3200" b="1" noProof="0" dirty="0"/>
              <a:t>Vorgehen bei der Entwicklung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FEF5B016-B124-0FB4-9F5C-23215882339E}"/>
              </a:ext>
            </a:extLst>
          </p:cNvPr>
          <p:cNvSpPr txBox="1"/>
          <p:nvPr/>
        </p:nvSpPr>
        <p:spPr>
          <a:xfrm>
            <a:off x="640080" y="1832970"/>
            <a:ext cx="10911840" cy="22550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b="1" dirty="0">
                <a:sym typeface="Wingdings" panose="05000000000000000000" pitchFamily="2" charset="2"/>
              </a:rPr>
              <a:t>5. Erweiterung &amp; Feinschliff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b="1" dirty="0">
                <a:sym typeface="Wingdings" panose="05000000000000000000" pitchFamily="2" charset="2"/>
              </a:rPr>
              <a:t>Editieren und Löschen von Pflanzen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b="1" dirty="0">
                <a:sym typeface="Wingdings" panose="05000000000000000000" pitchFamily="2" charset="2"/>
              </a:rPr>
              <a:t>Mengenerfassung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b="1" dirty="0">
                <a:sym typeface="Wingdings" panose="05000000000000000000" pitchFamily="2" charset="2"/>
              </a:rPr>
              <a:t>Weitere Funktionalitäten einbinden</a:t>
            </a:r>
            <a:endParaRPr lang="de-DE" sz="2400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8359368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EA43202-E5C1-0458-C1A6-1FEAEC7EDD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61A0BB-141B-B130-1B22-18201EE1B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818894"/>
            <a:ext cx="10911840" cy="640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b="1" dirty="0" err="1"/>
              <a:t>Hindernisse</a:t>
            </a:r>
            <a:r>
              <a:rPr lang="en-US" sz="3200" b="1" dirty="0"/>
              <a:t>/</a:t>
            </a:r>
            <a:r>
              <a:rPr lang="en-US" sz="3200" b="1" dirty="0" err="1"/>
              <a:t>Erkenntnisse</a:t>
            </a:r>
            <a:endParaRPr lang="en-US" sz="3200" b="1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48650560-04BF-A8E8-4E64-CD3C7056BF29}"/>
              </a:ext>
            </a:extLst>
          </p:cNvPr>
          <p:cNvSpPr txBox="1"/>
          <p:nvPr/>
        </p:nvSpPr>
        <p:spPr>
          <a:xfrm>
            <a:off x="640080" y="2035988"/>
            <a:ext cx="10911840" cy="3363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b="1" dirty="0"/>
              <a:t>API:</a:t>
            </a:r>
            <a:r>
              <a:rPr lang="de-DE" sz="2400" dirty="0"/>
              <a:t> Begrenzte </a:t>
            </a:r>
            <a:r>
              <a:rPr lang="de-DE" sz="2400" dirty="0" err="1"/>
              <a:t>Requests</a:t>
            </a:r>
            <a:r>
              <a:rPr lang="de-DE" sz="2400" dirty="0"/>
              <a:t> pro Tag (100 </a:t>
            </a:r>
            <a:r>
              <a:rPr lang="de-DE" sz="2400" dirty="0" err="1"/>
              <a:t>Requests</a:t>
            </a:r>
            <a:r>
              <a:rPr lang="de-DE" sz="2400" dirty="0"/>
              <a:t>)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de-DE" sz="2400" dirty="0">
                <a:sym typeface="Wingdings" panose="05000000000000000000" pitchFamily="2" charset="2"/>
              </a:rPr>
              <a:t>Ggf. Implementierung einer Funktion, die mehrere API-Keys verwaltet und automatisch wechselt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b="1" dirty="0">
                <a:sym typeface="Wingdings" panose="05000000000000000000" pitchFamily="2" charset="2"/>
              </a:rPr>
              <a:t>Datenbank:</a:t>
            </a:r>
            <a:r>
              <a:rPr lang="de-DE" sz="2400" dirty="0">
                <a:sym typeface="Wingdings" panose="05000000000000000000" pitchFamily="2" charset="2"/>
              </a:rPr>
              <a:t> Speicherung der Pflanzeninfos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de-DE" sz="2400" dirty="0">
                <a:sym typeface="Wingdings" panose="05000000000000000000" pitchFamily="2" charset="2"/>
              </a:rPr>
              <a:t>Ggf. eine Pflanze mit mehreren </a:t>
            </a:r>
            <a:r>
              <a:rPr lang="de-DE" sz="2400" dirty="0" err="1">
                <a:sym typeface="Wingdings" panose="05000000000000000000" pitchFamily="2" charset="2"/>
              </a:rPr>
              <a:t>gardenSpotIDs</a:t>
            </a:r>
            <a:r>
              <a:rPr lang="de-DE" sz="2400" dirty="0">
                <a:sym typeface="Wingdings" panose="05000000000000000000" pitchFamily="2" charset="2"/>
              </a:rPr>
              <a:t> verknüpfen  keine doppelten Einträge</a:t>
            </a:r>
          </a:p>
        </p:txBody>
      </p:sp>
    </p:spTree>
    <p:extLst>
      <p:ext uri="{BB962C8B-B14F-4D97-AF65-F5344CB8AC3E}">
        <p14:creationId xmlns:p14="http://schemas.microsoft.com/office/powerpoint/2010/main" val="37298222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EA43202-E5C1-0458-C1A6-1FEAEC7EDD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61A0BB-141B-B130-1B22-18201EE1B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818894"/>
            <a:ext cx="10911840" cy="640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b="1" dirty="0" err="1"/>
              <a:t>Hindernisse</a:t>
            </a:r>
            <a:r>
              <a:rPr lang="en-US" sz="3200" b="1" dirty="0"/>
              <a:t>/</a:t>
            </a:r>
            <a:r>
              <a:rPr lang="en-US" sz="3200" b="1" dirty="0" err="1"/>
              <a:t>Erkenntnisse</a:t>
            </a:r>
            <a:endParaRPr lang="en-US" sz="3200" b="1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48650560-04BF-A8E8-4E64-CD3C7056BF29}"/>
              </a:ext>
            </a:extLst>
          </p:cNvPr>
          <p:cNvSpPr txBox="1"/>
          <p:nvPr/>
        </p:nvSpPr>
        <p:spPr>
          <a:xfrm>
            <a:off x="640080" y="2035988"/>
            <a:ext cx="10911840" cy="39170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b="1" dirty="0" err="1">
                <a:sym typeface="Wingdings" panose="05000000000000000000" pitchFamily="2" charset="2"/>
              </a:rPr>
              <a:t>Modals</a:t>
            </a:r>
            <a:r>
              <a:rPr lang="de-DE" sz="2400" b="1" dirty="0">
                <a:sym typeface="Wingdings" panose="05000000000000000000" pitchFamily="2" charset="2"/>
              </a:rPr>
              <a:t>:</a:t>
            </a:r>
            <a:r>
              <a:rPr lang="de-DE" sz="2400" dirty="0">
                <a:sym typeface="Wingdings" panose="05000000000000000000" pitchFamily="2" charset="2"/>
              </a:rPr>
              <a:t> Nutzung von </a:t>
            </a:r>
            <a:r>
              <a:rPr lang="de-DE" sz="2400" dirty="0" err="1">
                <a:sym typeface="Wingdings" panose="05000000000000000000" pitchFamily="2" charset="2"/>
              </a:rPr>
              <a:t>Modals</a:t>
            </a:r>
            <a:r>
              <a:rPr lang="de-DE" sz="2400" dirty="0">
                <a:sym typeface="Wingdings" panose="05000000000000000000" pitchFamily="2" charset="2"/>
              </a:rPr>
              <a:t> statt neue Seiten zu erstellen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de-DE" sz="2400" dirty="0">
                <a:sym typeface="Wingdings" panose="05000000000000000000" pitchFamily="2" charset="2"/>
              </a:rPr>
              <a:t>Weniger Routing nötig, </a:t>
            </a:r>
            <a:r>
              <a:rPr lang="de-DE" sz="2400" dirty="0" err="1">
                <a:sym typeface="Wingdings" panose="05000000000000000000" pitchFamily="2" charset="2"/>
              </a:rPr>
              <a:t>Modals</a:t>
            </a:r>
            <a:r>
              <a:rPr lang="de-DE" sz="2400" dirty="0">
                <a:sym typeface="Wingdings" panose="05000000000000000000" pitchFamily="2" charset="2"/>
              </a:rPr>
              <a:t> können auf mehreren Seiten wiederverwendet werden, schnellerer Kontext-Wechsel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b="1" dirty="0" err="1">
                <a:sym typeface="Wingdings" panose="05000000000000000000" pitchFamily="2" charset="2"/>
              </a:rPr>
              <a:t>Gardenspots</a:t>
            </a:r>
            <a:r>
              <a:rPr lang="de-DE" sz="2400" b="1" dirty="0">
                <a:sym typeface="Wingdings" panose="05000000000000000000" pitchFamily="2" charset="2"/>
              </a:rPr>
              <a:t>:</a:t>
            </a:r>
            <a:r>
              <a:rPr lang="de-DE" sz="2400" dirty="0">
                <a:sym typeface="Wingdings" panose="05000000000000000000" pitchFamily="2" charset="2"/>
              </a:rPr>
              <a:t> Darstellung</a:t>
            </a:r>
          </a:p>
          <a:p>
            <a:pPr>
              <a:lnSpc>
                <a:spcPct val="150000"/>
              </a:lnSpc>
            </a:pPr>
            <a:r>
              <a:rPr lang="de-DE" sz="2400" b="1" dirty="0">
                <a:sym typeface="Wingdings" panose="05000000000000000000" pitchFamily="2" charset="2"/>
              </a:rPr>
              <a:t> </a:t>
            </a:r>
            <a:r>
              <a:rPr lang="de-DE" sz="2400" dirty="0">
                <a:sym typeface="Wingdings" panose="05000000000000000000" pitchFamily="2" charset="2"/>
              </a:rPr>
              <a:t>Kurze Info über alle beinhalteten Pflanzen, Logo für </a:t>
            </a:r>
            <a:r>
              <a:rPr lang="de-DE" sz="2400" dirty="0" err="1">
                <a:sym typeface="Wingdings" panose="05000000000000000000" pitchFamily="2" charset="2"/>
              </a:rPr>
              <a:t>Gardenspot</a:t>
            </a:r>
            <a:r>
              <a:rPr lang="de-DE" sz="2400" dirty="0">
                <a:sym typeface="Wingdings" panose="05000000000000000000" pitchFamily="2" charset="2"/>
              </a:rPr>
              <a:t>  ggf. Weiterentwicklung in Zukunft</a:t>
            </a:r>
            <a:endParaRPr lang="de-DE" sz="2400" b="1" dirty="0"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endParaRPr lang="de-DE" sz="2400" b="1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0682915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Ein Bild, das Zeichnung, Grün, Design enthält.&#10;&#10;KI-generierte Inhalte können fehlerhaft sein.">
            <a:extLst>
              <a:ext uri="{FF2B5EF4-FFF2-40B4-BE49-F238E27FC236}">
                <a16:creationId xmlns:a16="http://schemas.microsoft.com/office/drawing/2014/main" id="{ED338DB0-7A41-9188-900A-20731E85AA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3135" y="950357"/>
            <a:ext cx="4849565" cy="4849565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238BBE6E-97C1-131C-FB96-9327DD668FEC}"/>
              </a:ext>
            </a:extLst>
          </p:cNvPr>
          <p:cNvSpPr txBox="1"/>
          <p:nvPr/>
        </p:nvSpPr>
        <p:spPr>
          <a:xfrm>
            <a:off x="3881699" y="5799922"/>
            <a:ext cx="46724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/>
              <a:t>Danke für eure Aufmerksamkeit!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1810F58A-9400-1CEC-03B1-9267CDA7F8A0}"/>
              </a:ext>
            </a:extLst>
          </p:cNvPr>
          <p:cNvSpPr txBox="1"/>
          <p:nvPr/>
        </p:nvSpPr>
        <p:spPr>
          <a:xfrm>
            <a:off x="3728315" y="488692"/>
            <a:ext cx="49792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b="1" dirty="0"/>
              <a:t>Ende der Vorstellung</a:t>
            </a:r>
          </a:p>
        </p:txBody>
      </p:sp>
    </p:spTree>
    <p:extLst>
      <p:ext uri="{BB962C8B-B14F-4D97-AF65-F5344CB8AC3E}">
        <p14:creationId xmlns:p14="http://schemas.microsoft.com/office/powerpoint/2010/main" val="40361820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BF927B-C298-5771-05E2-B11771698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/>
              <a:t>Problem und Ausgangsstellung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5D7CD97-8BA8-18BA-E419-169E38B733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DE" dirty="0"/>
              <a:t>Studieren: Alleine wohnen und Pflanzen an mehreren Standorten</a:t>
            </a:r>
          </a:p>
          <a:p>
            <a:endParaRPr lang="de-DE" dirty="0"/>
          </a:p>
          <a:p>
            <a:r>
              <a:rPr lang="de-DE" dirty="0"/>
              <a:t>Geringe Pflanzenkenntnis: Welche Pflanze braucht was?</a:t>
            </a:r>
          </a:p>
          <a:p>
            <a:endParaRPr lang="de-DE" dirty="0"/>
          </a:p>
          <a:p>
            <a:r>
              <a:rPr lang="de-DE" dirty="0"/>
              <a:t>Viele Apps, aber keine zentrale Lösung für Pflege und Infos</a:t>
            </a:r>
          </a:p>
          <a:p>
            <a:endParaRPr lang="de-DE" dirty="0"/>
          </a:p>
          <a:p>
            <a:r>
              <a:rPr lang="de-DE" dirty="0"/>
              <a:t>Wunsch: Alles kompakt &amp; einfach in einer App</a:t>
            </a:r>
          </a:p>
          <a:p>
            <a:endParaRPr lang="de-DE" dirty="0"/>
          </a:p>
          <a:p>
            <a:r>
              <a:rPr lang="de-DE" dirty="0"/>
              <a:t>Wie können wir uns und anderen den Alltag erleichtern?</a:t>
            </a:r>
          </a:p>
        </p:txBody>
      </p:sp>
    </p:spTree>
    <p:extLst>
      <p:ext uri="{BB962C8B-B14F-4D97-AF65-F5344CB8AC3E}">
        <p14:creationId xmlns:p14="http://schemas.microsoft.com/office/powerpoint/2010/main" val="40347163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079B035-27C1-93CF-F9D5-2CEB892E59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5576887"/>
            <a:ext cx="10911840" cy="640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dirty="0" err="1"/>
              <a:t>Beispiel</a:t>
            </a:r>
            <a:r>
              <a:rPr lang="en-US" sz="3200" dirty="0"/>
              <a:t> </a:t>
            </a:r>
            <a:r>
              <a:rPr lang="en-US" sz="3200" dirty="0" err="1"/>
              <a:t>einer</a:t>
            </a:r>
            <a:r>
              <a:rPr lang="en-US" sz="3200" dirty="0"/>
              <a:t> API-</a:t>
            </a:r>
            <a:r>
              <a:rPr lang="en-US" sz="3200" dirty="0" err="1"/>
              <a:t>Antwort</a:t>
            </a:r>
            <a:endParaRPr lang="en-US" sz="3200" dirty="0"/>
          </a:p>
        </p:txBody>
      </p:sp>
      <p:pic>
        <p:nvPicPr>
          <p:cNvPr id="4" name="Grafik 3" descr="Ein Bild, das Text, Screenshot, Software enthält.&#10;&#10;KI-generierte Inhalte können fehlerhaft sein.">
            <a:extLst>
              <a:ext uri="{FF2B5EF4-FFF2-40B4-BE49-F238E27FC236}">
                <a16:creationId xmlns:a16="http://schemas.microsoft.com/office/drawing/2014/main" id="{E72F3C36-29E9-E6C2-ED65-6443C64072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6000" y="124978"/>
            <a:ext cx="8820000" cy="5451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722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1B22038-E36B-7421-FCAB-8361B94EC7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BFE890-D6B3-7A3E-D218-576EAEC6B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5576887"/>
            <a:ext cx="10911840" cy="640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de-DE" sz="3200" dirty="0"/>
              <a:t>Eingeschränkter Zugriff auf API-Daten</a:t>
            </a:r>
          </a:p>
        </p:txBody>
      </p:sp>
      <p:pic>
        <p:nvPicPr>
          <p:cNvPr id="4" name="Grafik 3" descr="Ein Bild, das Text, Screenshot, Schrift enthält.&#10;&#10;KI-generierte Inhalte können fehlerhaft sein.">
            <a:extLst>
              <a:ext uri="{FF2B5EF4-FFF2-40B4-BE49-F238E27FC236}">
                <a16:creationId xmlns:a16="http://schemas.microsoft.com/office/drawing/2014/main" id="{5CCCAEBA-8904-54A9-1924-0A9AC22ADC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920" y="2506015"/>
            <a:ext cx="10908000" cy="1845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6131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2F27DBD-F502-F8F7-20F4-B5D3833CCE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1A62BBA-2CB2-AD51-ABD8-836BC1296B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5576887"/>
            <a:ext cx="10911840" cy="640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de-DE" sz="3200" dirty="0"/>
              <a:t>Garden-Spot Modal einbinden</a:t>
            </a:r>
          </a:p>
        </p:txBody>
      </p:sp>
      <p:pic>
        <p:nvPicPr>
          <p:cNvPr id="5" name="Grafik 4" descr="Ein Bild, das Text, Screenshot, Software, Computer enthält.&#10;&#10;KI-generierte Inhalte können fehlerhaft sein.">
            <a:extLst>
              <a:ext uri="{FF2B5EF4-FFF2-40B4-BE49-F238E27FC236}">
                <a16:creationId xmlns:a16="http://schemas.microsoft.com/office/drawing/2014/main" id="{1A4C505C-28F3-082E-D9CE-5304762AE7A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005" r="1" b="3167"/>
          <a:stretch>
            <a:fillRect/>
          </a:stretch>
        </p:blipFill>
        <p:spPr>
          <a:xfrm>
            <a:off x="640080" y="640080"/>
            <a:ext cx="10911840" cy="4836795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41205697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B745181-C9D8-9E50-07F3-70655FC941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DD7C7B-7E2D-CA08-37BA-BFC774239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5576887"/>
            <a:ext cx="10911840" cy="640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de-DE" sz="3200" dirty="0"/>
              <a:t>Garden-Spot Modal öffnen</a:t>
            </a:r>
          </a:p>
        </p:txBody>
      </p:sp>
      <p:pic>
        <p:nvPicPr>
          <p:cNvPr id="4" name="Grafik 3" descr="Ein Bild, das Text, Screenshot enthält.&#10;&#10;KI-generierte Inhalte können fehlerhaft sein.">
            <a:extLst>
              <a:ext uri="{FF2B5EF4-FFF2-40B4-BE49-F238E27FC236}">
                <a16:creationId xmlns:a16="http://schemas.microsoft.com/office/drawing/2014/main" id="{CC4ADAE4-0745-90D2-3B0E-DB2D06BCE8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920" y="1849538"/>
            <a:ext cx="10908000" cy="3158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5750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F3671F2-3658-E06A-DF28-C7C1806737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735DF1-349C-56ED-6CAE-3AD67D270C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5576887"/>
            <a:ext cx="10911840" cy="640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de-DE" sz="3200" dirty="0"/>
              <a:t>Header einbinden</a:t>
            </a:r>
          </a:p>
        </p:txBody>
      </p:sp>
      <p:pic>
        <p:nvPicPr>
          <p:cNvPr id="4" name="Grafik 3" descr="Ein Bild, das Text, Visitenkarte, Screenshot enthält.&#10;&#10;KI-generierte Inhalte können fehlerhaft sein.">
            <a:extLst>
              <a:ext uri="{FF2B5EF4-FFF2-40B4-BE49-F238E27FC236}">
                <a16:creationId xmlns:a16="http://schemas.microsoft.com/office/drawing/2014/main" id="{CA6C721E-3BAD-BDDA-D30C-043682F913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920" y="2280254"/>
            <a:ext cx="10908000" cy="2297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2353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DA73EA1-082B-3977-2D5B-72CBC163EC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F57119C-E75F-3333-88A4-190622645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5576887"/>
            <a:ext cx="10911840" cy="640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dirty="0"/>
              <a:t>Confirm Button</a:t>
            </a:r>
          </a:p>
        </p:txBody>
      </p:sp>
      <p:pic>
        <p:nvPicPr>
          <p:cNvPr id="4" name="Grafik 3" descr="Ein Bild, das Text, Screenshot enthält.&#10;&#10;KI-generierte Inhalte können fehlerhaft sein.">
            <a:extLst>
              <a:ext uri="{FF2B5EF4-FFF2-40B4-BE49-F238E27FC236}">
                <a16:creationId xmlns:a16="http://schemas.microsoft.com/office/drawing/2014/main" id="{8272B880-3ED0-023A-2408-DAF6EE95BE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920" y="1454965"/>
            <a:ext cx="10908000" cy="394807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58516324-1936-1F02-F5E6-98431F00E72E}"/>
              </a:ext>
            </a:extLst>
          </p:cNvPr>
          <p:cNvSpPr/>
          <p:nvPr/>
        </p:nvSpPr>
        <p:spPr>
          <a:xfrm>
            <a:off x="10647680" y="1447707"/>
            <a:ext cx="1066800" cy="45221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236726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538D9D"/>
      </a:hlink>
      <a:folHlink>
        <a:srgbClr val="A5738E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3A418E6B-C5F0-4B95-8D77-61E3EF3B5DF5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284</Words>
  <Application>Microsoft Macintosh PowerPoint</Application>
  <PresentationFormat>Breitbild</PresentationFormat>
  <Paragraphs>72</Paragraphs>
  <Slides>29</Slides>
  <Notes>6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29</vt:i4>
      </vt:variant>
    </vt:vector>
  </HeadingPairs>
  <TitlesOfParts>
    <vt:vector size="34" baseType="lpstr">
      <vt:lpstr>Aptos</vt:lpstr>
      <vt:lpstr>Aptos Display</vt:lpstr>
      <vt:lpstr>Arial</vt:lpstr>
      <vt:lpstr>Wingdings</vt:lpstr>
      <vt:lpstr>Office</vt:lpstr>
      <vt:lpstr>PowerPoint-Präsentation</vt:lpstr>
      <vt:lpstr>Agenda</vt:lpstr>
      <vt:lpstr>Problem und Ausgangsstellung</vt:lpstr>
      <vt:lpstr>Beispiel einer API-Antwort</vt:lpstr>
      <vt:lpstr>Eingeschränkter Zugriff auf API-Daten</vt:lpstr>
      <vt:lpstr>Garden-Spot Modal einbinden</vt:lpstr>
      <vt:lpstr>Garden-Spot Modal öffnen</vt:lpstr>
      <vt:lpstr>Header einbinden</vt:lpstr>
      <vt:lpstr>Confirm Button</vt:lpstr>
      <vt:lpstr>Confirm Button</vt:lpstr>
      <vt:lpstr>Suchleiste</vt:lpstr>
      <vt:lpstr>Dorpdown</vt:lpstr>
      <vt:lpstr>Meine Pflanzen</vt:lpstr>
      <vt:lpstr>Delete-Button</vt:lpstr>
      <vt:lpstr>Pflanze hinzufügen</vt:lpstr>
      <vt:lpstr>Gespeicherte Pflanze bearbeiten </vt:lpstr>
      <vt:lpstr>Backend-Aufbau</vt:lpstr>
      <vt:lpstr>User-Klasse</vt:lpstr>
      <vt:lpstr>GardenSpot-Klasse</vt:lpstr>
      <vt:lpstr>GardenSpotPlant-Klasse</vt:lpstr>
      <vt:lpstr>Datenbank Aufbau</vt:lpstr>
      <vt:lpstr>Aufbau App.tsx mit Routen</vt:lpstr>
      <vt:lpstr>Demo</vt:lpstr>
      <vt:lpstr>Vorgehen bei der Entwicklung</vt:lpstr>
      <vt:lpstr>Vorgehen bei der Entwicklung</vt:lpstr>
      <vt:lpstr>Vorgehen bei der Entwicklung</vt:lpstr>
      <vt:lpstr>Hindernisse/Erkenntnisse</vt:lpstr>
      <vt:lpstr>Hindernisse/Erkenntnisse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Maximilian Seible</dc:creator>
  <cp:lastModifiedBy>Maximilian Seible</cp:lastModifiedBy>
  <cp:revision>7</cp:revision>
  <dcterms:created xsi:type="dcterms:W3CDTF">2025-06-01T08:40:43Z</dcterms:created>
  <dcterms:modified xsi:type="dcterms:W3CDTF">2025-06-02T11:01:59Z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583d9081-ff0c-403e-9495-6ce7896734ce_Enabled">
    <vt:lpwstr>true</vt:lpwstr>
  </property>
  <property fmtid="{D5CDD505-2E9C-101B-9397-08002B2CF9AE}" pid="3" name="MSIP_Label_583d9081-ff0c-403e-9495-6ce7896734ce_SetDate">
    <vt:lpwstr>2025-06-02T08:58:55Z</vt:lpwstr>
  </property>
  <property fmtid="{D5CDD505-2E9C-101B-9397-08002B2CF9AE}" pid="4" name="MSIP_Label_583d9081-ff0c-403e-9495-6ce7896734ce_Method">
    <vt:lpwstr>Standard</vt:lpwstr>
  </property>
  <property fmtid="{D5CDD505-2E9C-101B-9397-08002B2CF9AE}" pid="5" name="MSIP_Label_583d9081-ff0c-403e-9495-6ce7896734ce_Name">
    <vt:lpwstr>583d9081-ff0c-403e-9495-6ce7896734ce</vt:lpwstr>
  </property>
  <property fmtid="{D5CDD505-2E9C-101B-9397-08002B2CF9AE}" pid="6" name="MSIP_Label_583d9081-ff0c-403e-9495-6ce7896734ce_SiteId">
    <vt:lpwstr>49c79685-7e11-437a-bb25-eba58fc041f5</vt:lpwstr>
  </property>
  <property fmtid="{D5CDD505-2E9C-101B-9397-08002B2CF9AE}" pid="7" name="MSIP_Label_583d9081-ff0c-403e-9495-6ce7896734ce_ActionId">
    <vt:lpwstr>bd2482e3-e7f8-4e84-9d9d-a5f2872c062d</vt:lpwstr>
  </property>
  <property fmtid="{D5CDD505-2E9C-101B-9397-08002B2CF9AE}" pid="8" name="MSIP_Label_583d9081-ff0c-403e-9495-6ce7896734ce_ContentBits">
    <vt:lpwstr>0</vt:lpwstr>
  </property>
</Properties>
</file>